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71" r:id="rId4"/>
    <p:sldId id="272" r:id="rId5"/>
    <p:sldId id="273" r:id="rId6"/>
    <p:sldId id="274" r:id="rId7"/>
    <p:sldId id="275" r:id="rId8"/>
    <p:sldId id="276" r:id="rId9"/>
    <p:sldId id="268" r:id="rId10"/>
    <p:sldId id="277" r:id="rId11"/>
    <p:sldId id="259" r:id="rId12"/>
    <p:sldId id="266" r:id="rId13"/>
    <p:sldId id="269" r:id="rId14"/>
    <p:sldId id="270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1" d="100"/>
          <a:sy n="91" d="100"/>
        </p:scale>
        <p:origin x="76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74E33C-5856-4055-985B-162650734D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6D0B2D7-460F-7383-FE4E-78E23A8573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412378-349D-85E7-4274-C0186D9DC6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5B4D9-CE54-4F1C-9729-C9F8CA51C7D9}" type="datetimeFigureOut">
              <a:rPr lang="en-US" smtClean="0"/>
              <a:t>12/14/2025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0114F2-F2BC-4193-22A0-CEB2DA1CCA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151DFF-508B-93A7-BE30-26A493A7E5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D38FE-8F14-40C7-ACCD-0E6B96EBD7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3701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6BC359-6201-2FEB-2E2A-A97D75CDB2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690E23-C2CB-BBFF-4635-1063ED5636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8C614D-81CA-77B5-0AC4-6346EB1CEE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5B4D9-CE54-4F1C-9729-C9F8CA51C7D9}" type="datetimeFigureOut">
              <a:rPr lang="en-US" smtClean="0"/>
              <a:t>12/14/2025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366CD9-965A-0BAE-CA8E-0A6FBD5755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3823EF-D3F9-99A5-FCAC-11BBD2CEF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D38FE-8F14-40C7-ACCD-0E6B96EBD7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8583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82AB5B1-B27D-0850-8E99-F3E6509505F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65B182A-68CC-5DED-F379-103A4CB539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169127-715D-F7BB-F363-291DF9DE79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5B4D9-CE54-4F1C-9729-C9F8CA51C7D9}" type="datetimeFigureOut">
              <a:rPr lang="en-US" smtClean="0"/>
              <a:t>12/14/2025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BD76EC-AFBB-31EC-69E1-3A03221CD5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937ABB-5F4E-56AA-642D-15D4FC75F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D38FE-8F14-40C7-ACCD-0E6B96EBD7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1159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004928-D21E-DF67-8176-FF190A6FF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776584-6CE9-8865-BD35-A80DCF0742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DE4E14-8740-586E-1FF8-066BDDF697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5B4D9-CE54-4F1C-9729-C9F8CA51C7D9}" type="datetimeFigureOut">
              <a:rPr lang="en-US" smtClean="0"/>
              <a:t>12/14/2025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140881-A987-8AA4-B5E5-6D5BEDCE6A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95138A-142C-0840-CE49-0E8A91CD00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D38FE-8F14-40C7-ACCD-0E6B96EBD7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3118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7B4A3-2CB8-B0CF-C0BD-2179D4172C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0D67B3-3676-04F6-D32D-CCD9A4E089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896ECC-BCCE-FCCE-D4F6-7B2D809CF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5B4D9-CE54-4F1C-9729-C9F8CA51C7D9}" type="datetimeFigureOut">
              <a:rPr lang="en-US" smtClean="0"/>
              <a:t>12/14/2025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57B81E-3DC1-AB7A-7BD9-AAB25618F7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43239F-C573-EF36-D04E-A8A7977800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D38FE-8F14-40C7-ACCD-0E6B96EBD7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3499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7E90B-7855-E924-5830-01C225DC9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9AA196-912E-D3AA-FD5F-404C04DD47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4C51F5-49F2-652C-2E61-3B419CFBFF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56E3A9-F53B-A443-BEB4-CEBF32295D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5B4D9-CE54-4F1C-9729-C9F8CA51C7D9}" type="datetimeFigureOut">
              <a:rPr lang="en-US" smtClean="0"/>
              <a:t>12/14/2025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F25035-68E9-168B-67A5-6D178D6A94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B6E6B6-D939-3E48-E67E-C5D59591A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D38FE-8F14-40C7-ACCD-0E6B96EBD7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5871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88F820-E8A6-EF0D-B4C8-741E6355C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399D59-1DB2-FF2C-2496-135C34B580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AB1D0E-743A-F4E5-9CC9-089078B4CC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C3C2037-097B-4377-CB6D-E4483A2AFB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2674602-56AB-9C22-9630-6D9DFC33077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2B2C2A1-D1B0-F0EE-B0FB-0CE4BD5646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5B4D9-CE54-4F1C-9729-C9F8CA51C7D9}" type="datetimeFigureOut">
              <a:rPr lang="en-US" smtClean="0"/>
              <a:t>12/14/2025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6F0A1D6-0391-3986-73B2-3A199D1CFE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249494-2F9A-30E2-A4C5-6F625410D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D38FE-8F14-40C7-ACCD-0E6B96EBD7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9405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4AE17-5A26-21D2-BB9E-593F45CE0F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996B06C-71F5-C639-2F7D-23C30DE67B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5B4D9-CE54-4F1C-9729-C9F8CA51C7D9}" type="datetimeFigureOut">
              <a:rPr lang="en-US" smtClean="0"/>
              <a:t>12/14/2025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4F32C1-9B85-5A00-376B-0AA1A1607D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2D9CB3-B694-62AB-6B59-D9EDD98FA7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D38FE-8F14-40C7-ACCD-0E6B96EBD7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7479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A4D1D1-3174-3320-E7AF-69BF0B2F5F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5B4D9-CE54-4F1C-9729-C9F8CA51C7D9}" type="datetimeFigureOut">
              <a:rPr lang="en-US" smtClean="0"/>
              <a:t>12/14/2025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B640B9-D1ED-84BA-08FB-B20C10EAB2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3864EB-D725-BD5B-9E8D-BF2F72FB1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D38FE-8F14-40C7-ACCD-0E6B96EBD7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201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A9B77-C3F6-F882-357D-0A60994C1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19B52B-A889-66B1-81FD-17794E181E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929494-886C-16B5-37D9-D3446A4F07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8BE298-8823-5E05-13CE-1CA492CC81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5B4D9-CE54-4F1C-9729-C9F8CA51C7D9}" type="datetimeFigureOut">
              <a:rPr lang="en-US" smtClean="0"/>
              <a:t>12/14/2025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746952-0E0A-9C04-D89E-F1C929CB24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EF407A-B58B-B484-2D61-85A1CCF87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D38FE-8F14-40C7-ACCD-0E6B96EBD7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1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08F24-5D60-64D9-42BD-57E8BABC0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0CCA55D-59A3-653A-B974-5534ED0CD09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C3BD25-B784-36BB-6666-A7E28CFF03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E3C51A-28BC-63D2-5C77-4534A134A5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5B4D9-CE54-4F1C-9729-C9F8CA51C7D9}" type="datetimeFigureOut">
              <a:rPr lang="en-US" smtClean="0"/>
              <a:t>12/14/2025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A969B3-D99F-D9B9-7DFD-D731D46E10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26246D-1EF5-F8A6-2165-657772853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D38FE-8F14-40C7-ACCD-0E6B96EBD7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054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CFF2927-DFE3-74C1-7D38-17472F2111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3EEC00-E985-56A0-4DEB-129A5AC9C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87D5C9-E7DC-2AFE-172B-B0DB7E6458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9A5B4D9-CE54-4F1C-9729-C9F8CA51C7D9}" type="datetimeFigureOut">
              <a:rPr lang="en-US" smtClean="0"/>
              <a:t>12/14/2025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DC12BA-CCB4-4263-7BB1-B859410028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8B6027-FD67-DC87-D3C5-8F84D546BA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A2D38FE-8F14-40C7-ACCD-0E6B96EBD7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805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7356AD-8A21-C189-D336-307BA4FFD7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572373"/>
            <a:ext cx="9144000" cy="900439"/>
          </a:xfrm>
        </p:spPr>
        <p:txBody>
          <a:bodyPr>
            <a:normAutofit fontScale="90000"/>
          </a:bodyPr>
          <a:lstStyle/>
          <a:p>
            <a:r>
              <a:rPr lang="tr-TR" dirty="0"/>
              <a:t>CMPE436-Project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5EC7A6A-676B-4F46-C877-F5917F18CF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926522"/>
            <a:ext cx="9144000" cy="3331278"/>
          </a:xfrm>
        </p:spPr>
        <p:txBody>
          <a:bodyPr/>
          <a:lstStyle/>
          <a:p>
            <a:br>
              <a:rPr lang="tr-TR" dirty="0"/>
            </a:br>
            <a:r>
              <a:rPr lang="tr-TR" sz="3200" dirty="0"/>
              <a:t>Word </a:t>
            </a:r>
            <a:r>
              <a:rPr lang="tr-TR" sz="3200" dirty="0" err="1"/>
              <a:t>Race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0441492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6A551C7-FDAB-C6D7-8E7F-DFC224F3C6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736" y="73152"/>
            <a:ext cx="11932528" cy="6103811"/>
          </a:xfrm>
        </p:spPr>
        <p:txBody>
          <a:bodyPr/>
          <a:lstStyle/>
          <a:p>
            <a:pPr marL="0" indent="0">
              <a:buNone/>
            </a:pPr>
            <a:r>
              <a:rPr lang="tr-TR" dirty="0"/>
              <a:t>           Server </a:t>
            </a:r>
            <a:r>
              <a:rPr lang="tr-TR" dirty="0" err="1"/>
              <a:t>side</a:t>
            </a:r>
            <a:r>
              <a:rPr lang="tr-TR" dirty="0"/>
              <a:t> </a:t>
            </a:r>
            <a:r>
              <a:rPr lang="tr-TR" dirty="0" err="1"/>
              <a:t>threads</a:t>
            </a:r>
            <a:r>
              <a:rPr lang="tr-TR" dirty="0"/>
              <a:t>                                                Client </a:t>
            </a:r>
            <a:r>
              <a:rPr lang="tr-TR" dirty="0" err="1"/>
              <a:t>side</a:t>
            </a:r>
            <a:r>
              <a:rPr lang="tr-TR" dirty="0"/>
              <a:t> </a:t>
            </a:r>
            <a:r>
              <a:rPr lang="tr-TR" dirty="0" err="1"/>
              <a:t>threads</a:t>
            </a:r>
            <a:endParaRPr lang="en-US" dirty="0"/>
          </a:p>
        </p:txBody>
      </p:sp>
      <p:pic>
        <p:nvPicPr>
          <p:cNvPr id="9" name="Picture 8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FD923432-E482-AF20-AF26-99176580AD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728875"/>
            <a:ext cx="5912618" cy="4351338"/>
          </a:xfrm>
          <a:prstGeom prst="rect">
            <a:avLst/>
          </a:prstGeom>
        </p:spPr>
      </p:pic>
      <p:pic>
        <p:nvPicPr>
          <p:cNvPr id="11" name="Picture 10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F90BC042-0C17-FB26-5A30-D6293A81FA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8454" y="534010"/>
            <a:ext cx="6149646" cy="6250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3755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B50D4C-8A7B-0CAB-7D97-602376A68C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317" y="108284"/>
            <a:ext cx="11959388" cy="6629400"/>
          </a:xfrm>
        </p:spPr>
        <p:txBody>
          <a:bodyPr/>
          <a:lstStyle/>
          <a:p>
            <a:r>
              <a:rPr lang="tr-TR"/>
              <a:t>Server: Accepting Connections</a:t>
            </a:r>
          </a:p>
          <a:p>
            <a:endParaRPr lang="tr-TR"/>
          </a:p>
          <a:p>
            <a:endParaRPr lang="tr-TR"/>
          </a:p>
          <a:p>
            <a:endParaRPr lang="tr-TR"/>
          </a:p>
          <a:p>
            <a:endParaRPr lang="tr-TR"/>
          </a:p>
          <a:p>
            <a:pPr marL="0" indent="0">
              <a:buNone/>
            </a:pPr>
            <a:r>
              <a:rPr lang="tr-TR"/>
              <a:t>Client Side:</a:t>
            </a:r>
          </a:p>
          <a:p>
            <a:endParaRPr lang="en-US" dirty="0"/>
          </a:p>
        </p:txBody>
      </p:sp>
      <p:pic>
        <p:nvPicPr>
          <p:cNvPr id="4" name="Picture 3" descr="A screen shot of a computer code&#10;&#10;AI-generated content may be incorrect.">
            <a:extLst>
              <a:ext uri="{FF2B5EF4-FFF2-40B4-BE49-F238E27FC236}">
                <a16:creationId xmlns:a16="http://schemas.microsoft.com/office/drawing/2014/main" id="{1B704F20-A8A3-57D3-0A75-088386C64A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584" y="611225"/>
            <a:ext cx="8192643" cy="1857634"/>
          </a:xfrm>
          <a:prstGeom prst="rect">
            <a:avLst/>
          </a:prstGeom>
        </p:spPr>
      </p:pic>
      <p:pic>
        <p:nvPicPr>
          <p:cNvPr id="6" name="Picture 5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1FCA3DB6-5096-882D-CE32-206D034234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584" y="3284461"/>
            <a:ext cx="8350906" cy="3188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5340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F47C35-682B-4706-8DBB-70C6FB4A9A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3DE650-49B2-392B-F7B4-61A324D871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317" y="108284"/>
            <a:ext cx="11959388" cy="6629400"/>
          </a:xfrm>
        </p:spPr>
        <p:txBody>
          <a:bodyPr/>
          <a:lstStyle/>
          <a:p>
            <a:r>
              <a:rPr lang="tr-TR" dirty="0"/>
              <a:t>Java </a:t>
            </a:r>
            <a:r>
              <a:rPr lang="tr-TR" dirty="0" err="1"/>
              <a:t>Serializaiton</a:t>
            </a:r>
            <a:r>
              <a:rPr lang="tr-TR" dirty="0"/>
              <a:t> </a:t>
            </a:r>
            <a:r>
              <a:rPr lang="tr-TR" dirty="0" err="1"/>
              <a:t>for</a:t>
            </a:r>
            <a:r>
              <a:rPr lang="tr-TR" dirty="0"/>
              <a:t> Network Protocol</a:t>
            </a:r>
          </a:p>
          <a:p>
            <a:r>
              <a:rPr lang="tr-TR" sz="2400" dirty="0" err="1"/>
              <a:t>Why</a:t>
            </a:r>
            <a:r>
              <a:rPr lang="tr-TR" sz="2400" dirty="0"/>
              <a:t>? Simple transfer </a:t>
            </a:r>
            <a:r>
              <a:rPr lang="tr-TR" sz="2400" dirty="0" err="1"/>
              <a:t>without</a:t>
            </a:r>
            <a:r>
              <a:rPr lang="tr-TR" sz="2400" dirty="0"/>
              <a:t> </a:t>
            </a:r>
            <a:r>
              <a:rPr lang="tr-TR" sz="2400" dirty="0" err="1"/>
              <a:t>manual</a:t>
            </a:r>
            <a:r>
              <a:rPr lang="tr-TR" sz="2400" dirty="0"/>
              <a:t> </a:t>
            </a:r>
            <a:r>
              <a:rPr lang="tr-TR" sz="2400" dirty="0" err="1"/>
              <a:t>parsing</a:t>
            </a:r>
            <a:r>
              <a:rPr lang="tr-TR" sz="2400" dirty="0"/>
              <a:t>.</a:t>
            </a:r>
            <a:endParaRPr lang="en-US" sz="2400" dirty="0"/>
          </a:p>
        </p:txBody>
      </p:sp>
      <p:pic>
        <p:nvPicPr>
          <p:cNvPr id="4" name="Picture 3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56FD164F-AF2C-252A-4F7E-8C020638F1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046" y="1119225"/>
            <a:ext cx="10847251" cy="5383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4993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611B00-7E34-6EAB-3B8C-FF012FC7FF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C0B466-B422-AEB3-1779-92AFC92839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317" y="108284"/>
            <a:ext cx="11959388" cy="6629400"/>
          </a:xfrm>
        </p:spPr>
        <p:txBody>
          <a:bodyPr/>
          <a:lstStyle/>
          <a:p>
            <a:r>
              <a:rPr lang="tr-TR" dirty="0"/>
              <a:t>Client Side </a:t>
            </a:r>
            <a:r>
              <a:rPr lang="tr-TR" dirty="0" err="1"/>
              <a:t>Throttling</a:t>
            </a:r>
            <a:endParaRPr lang="tr-TR" dirty="0"/>
          </a:p>
          <a:p>
            <a:r>
              <a:rPr lang="en-US" sz="2400" b="1" dirty="0"/>
              <a:t>Why?</a:t>
            </a:r>
            <a:r>
              <a:rPr lang="en-US" sz="2400" dirty="0"/>
              <a:t> Typing generates many events - flooding server degrades performance for all players</a:t>
            </a:r>
            <a:endParaRPr lang="tr-TR" sz="2400" dirty="0"/>
          </a:p>
        </p:txBody>
      </p:sp>
      <p:pic>
        <p:nvPicPr>
          <p:cNvPr id="5" name="Picture 4" descr="A computer screen shot of a program code&#10;&#10;AI-generated content may be incorrect.">
            <a:extLst>
              <a:ext uri="{FF2B5EF4-FFF2-40B4-BE49-F238E27FC236}">
                <a16:creationId xmlns:a16="http://schemas.microsoft.com/office/drawing/2014/main" id="{BB31C252-734C-D9DD-802A-D5596E5539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0981" y="1682625"/>
            <a:ext cx="6413142" cy="49389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C8919EE-34F3-E426-BE66-39707B6D22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0981" y="1194981"/>
            <a:ext cx="5944430" cy="371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9843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FB4DA8-B4F2-6CA5-B035-A986316588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7D2F0689-9AEC-5A0C-28F3-C2E1DF9668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10087" y="0"/>
            <a:ext cx="123971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8897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2FF7D7-FFDC-AFBC-4F00-694179186E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r>
              <a:rPr lang="en-US" sz="2200" b="1"/>
              <a:t>Word Race</a:t>
            </a:r>
            <a:r>
              <a:rPr lang="en-US" sz="2200"/>
              <a:t> is a multiplayer </a:t>
            </a:r>
            <a:r>
              <a:rPr lang="tr-TR" sz="2200" err="1"/>
              <a:t>round</a:t>
            </a:r>
            <a:r>
              <a:rPr lang="tr-TR" sz="2200"/>
              <a:t> </a:t>
            </a:r>
            <a:r>
              <a:rPr lang="tr-TR" sz="2200" err="1"/>
              <a:t>based</a:t>
            </a:r>
            <a:r>
              <a:rPr lang="tr-TR" sz="2200"/>
              <a:t> </a:t>
            </a:r>
            <a:r>
              <a:rPr lang="en-US" sz="2200"/>
              <a:t>typing competition game where players race to type words correctly before time runs out.</a:t>
            </a:r>
            <a:endParaRPr lang="tr-TR" sz="2200"/>
          </a:p>
          <a:p>
            <a:endParaRPr lang="tr-TR" sz="2200"/>
          </a:p>
          <a:p>
            <a:r>
              <a:rPr lang="tr-TR" sz="2200" err="1"/>
              <a:t>Players</a:t>
            </a:r>
            <a:r>
              <a:rPr lang="tr-TR" sz="2200"/>
              <a:t> </a:t>
            </a:r>
            <a:r>
              <a:rPr lang="tr-TR" sz="2200" err="1"/>
              <a:t>join</a:t>
            </a:r>
            <a:r>
              <a:rPr lang="tr-TR" sz="2200"/>
              <a:t> </a:t>
            </a:r>
            <a:r>
              <a:rPr lang="tr-TR" sz="2200" err="1"/>
              <a:t>lobby</a:t>
            </a:r>
            <a:r>
              <a:rPr lang="tr-TR" sz="2200"/>
              <a:t> (</a:t>
            </a:r>
            <a:r>
              <a:rPr lang="tr-TR" sz="2200" err="1"/>
              <a:t>max</a:t>
            </a:r>
            <a:r>
              <a:rPr lang="tr-TR" sz="2200"/>
              <a:t> 8 </a:t>
            </a:r>
            <a:r>
              <a:rPr lang="tr-TR" sz="2200" err="1"/>
              <a:t>players</a:t>
            </a:r>
            <a:r>
              <a:rPr lang="tr-TR" sz="2200"/>
              <a:t>) </a:t>
            </a:r>
            <a:r>
              <a:rPr lang="tr-TR" sz="2200" err="1"/>
              <a:t>and</a:t>
            </a:r>
            <a:r>
              <a:rPr lang="tr-TR" sz="2200"/>
              <a:t> </a:t>
            </a:r>
            <a:r>
              <a:rPr lang="tr-TR" sz="2200" err="1"/>
              <a:t>should</a:t>
            </a:r>
            <a:r>
              <a:rPr lang="tr-TR" sz="2200"/>
              <a:t> </a:t>
            </a:r>
            <a:r>
              <a:rPr lang="tr-TR" sz="2200" err="1"/>
              <a:t>click</a:t>
            </a:r>
            <a:r>
              <a:rPr lang="tr-TR" sz="2200"/>
              <a:t> </a:t>
            </a:r>
            <a:r>
              <a:rPr lang="tr-TR" sz="2200" err="1"/>
              <a:t>ready</a:t>
            </a:r>
            <a:r>
              <a:rPr lang="tr-TR" sz="2200"/>
              <a:t>, </a:t>
            </a:r>
            <a:r>
              <a:rPr lang="tr-TR" sz="2200" err="1"/>
              <a:t>game</a:t>
            </a:r>
            <a:r>
              <a:rPr lang="tr-TR" sz="2200"/>
              <a:t> </a:t>
            </a:r>
            <a:r>
              <a:rPr lang="tr-TR" sz="2200" err="1"/>
              <a:t>starts</a:t>
            </a:r>
            <a:r>
              <a:rPr lang="tr-TR" sz="2200"/>
              <a:t> </a:t>
            </a:r>
            <a:r>
              <a:rPr lang="tr-TR" sz="2200" err="1"/>
              <a:t>when</a:t>
            </a:r>
            <a:r>
              <a:rPr lang="tr-TR" sz="2200"/>
              <a:t> </a:t>
            </a:r>
            <a:r>
              <a:rPr lang="tr-TR" sz="2200" err="1"/>
              <a:t>there</a:t>
            </a:r>
            <a:r>
              <a:rPr lang="tr-TR" sz="2200"/>
              <a:t> is at </a:t>
            </a:r>
            <a:r>
              <a:rPr lang="tr-TR" sz="2200" err="1"/>
              <a:t>least</a:t>
            </a:r>
            <a:r>
              <a:rPr lang="tr-TR" sz="2200"/>
              <a:t> 2 </a:t>
            </a:r>
            <a:r>
              <a:rPr lang="tr-TR" sz="2200" err="1"/>
              <a:t>people</a:t>
            </a:r>
            <a:r>
              <a:rPr lang="tr-TR" sz="2200"/>
              <a:t> </a:t>
            </a:r>
            <a:r>
              <a:rPr lang="tr-TR" sz="2200" err="1"/>
              <a:t>and</a:t>
            </a:r>
            <a:r>
              <a:rPr lang="tr-TR" sz="2200"/>
              <a:t> </a:t>
            </a:r>
            <a:r>
              <a:rPr lang="tr-TR" sz="2200" err="1"/>
              <a:t>everyone</a:t>
            </a:r>
            <a:r>
              <a:rPr lang="tr-TR" sz="2200"/>
              <a:t> is </a:t>
            </a:r>
            <a:r>
              <a:rPr lang="tr-TR" sz="2200" err="1"/>
              <a:t>ready</a:t>
            </a:r>
            <a:r>
              <a:rPr lang="tr-TR" sz="2200"/>
              <a:t>.</a:t>
            </a:r>
          </a:p>
          <a:p>
            <a:r>
              <a:rPr lang="tr-TR" sz="2200" err="1"/>
              <a:t>Every</a:t>
            </a:r>
            <a:r>
              <a:rPr lang="tr-TR" sz="2200"/>
              <a:t> </a:t>
            </a:r>
            <a:r>
              <a:rPr lang="tr-TR" sz="2200" err="1"/>
              <a:t>round</a:t>
            </a:r>
            <a:r>
              <a:rPr lang="tr-TR" sz="2200"/>
              <a:t> n-1 </a:t>
            </a:r>
            <a:r>
              <a:rPr lang="tr-TR" sz="2200" err="1"/>
              <a:t>words</a:t>
            </a:r>
            <a:r>
              <a:rPr lang="tr-TR" sz="2200"/>
              <a:t> </a:t>
            </a:r>
            <a:r>
              <a:rPr lang="tr-TR" sz="2200" err="1"/>
              <a:t>appear</a:t>
            </a:r>
            <a:r>
              <a:rPr lang="tr-TR" sz="2200"/>
              <a:t> on </a:t>
            </a:r>
            <a:r>
              <a:rPr lang="tr-TR" sz="2200" err="1"/>
              <a:t>the</a:t>
            </a:r>
            <a:r>
              <a:rPr lang="tr-TR" sz="2200"/>
              <a:t> </a:t>
            </a:r>
            <a:r>
              <a:rPr lang="tr-TR" sz="2200" err="1"/>
              <a:t>screen</a:t>
            </a:r>
            <a:r>
              <a:rPr lang="tr-TR" sz="2200"/>
              <a:t> </a:t>
            </a:r>
            <a:r>
              <a:rPr lang="tr-TR" sz="2200" err="1"/>
              <a:t>and</a:t>
            </a:r>
            <a:r>
              <a:rPr lang="tr-TR" sz="2200"/>
              <a:t> </a:t>
            </a:r>
            <a:r>
              <a:rPr lang="tr-TR" sz="2200" err="1"/>
              <a:t>players</a:t>
            </a:r>
            <a:r>
              <a:rPr lang="tr-TR" sz="2200"/>
              <a:t> </a:t>
            </a:r>
            <a:r>
              <a:rPr lang="tr-TR" sz="2200" err="1"/>
              <a:t>have</a:t>
            </a:r>
            <a:r>
              <a:rPr lang="tr-TR" sz="2200"/>
              <a:t> 13 </a:t>
            </a:r>
            <a:r>
              <a:rPr lang="tr-TR" sz="2200" err="1"/>
              <a:t>seconds</a:t>
            </a:r>
            <a:r>
              <a:rPr lang="tr-TR" sz="2200"/>
              <a:t> </a:t>
            </a:r>
            <a:r>
              <a:rPr lang="tr-TR" sz="2200" err="1"/>
              <a:t>to</a:t>
            </a:r>
            <a:r>
              <a:rPr lang="tr-TR" sz="2200"/>
              <a:t> </a:t>
            </a:r>
            <a:r>
              <a:rPr lang="tr-TR" sz="2200" err="1"/>
              <a:t>write</a:t>
            </a:r>
            <a:r>
              <a:rPr lang="tr-TR" sz="2200"/>
              <a:t> </a:t>
            </a:r>
            <a:r>
              <a:rPr lang="tr-TR" sz="2200" err="1"/>
              <a:t>one</a:t>
            </a:r>
            <a:r>
              <a:rPr lang="tr-TR" sz="2200"/>
              <a:t> of </a:t>
            </a:r>
            <a:r>
              <a:rPr lang="tr-TR" sz="2200" err="1"/>
              <a:t>the</a:t>
            </a:r>
            <a:r>
              <a:rPr lang="tr-TR" sz="2200"/>
              <a:t> </a:t>
            </a:r>
            <a:r>
              <a:rPr lang="tr-TR" sz="2200" err="1"/>
              <a:t>words</a:t>
            </a:r>
            <a:r>
              <a:rPr lang="tr-TR" sz="2200"/>
              <a:t>. First </a:t>
            </a:r>
            <a:r>
              <a:rPr lang="tr-TR" sz="2200" err="1"/>
              <a:t>one</a:t>
            </a:r>
            <a:r>
              <a:rPr lang="tr-TR" sz="2200"/>
              <a:t> </a:t>
            </a:r>
            <a:r>
              <a:rPr lang="tr-TR" sz="2200" err="1"/>
              <a:t>to</a:t>
            </a:r>
            <a:r>
              <a:rPr lang="tr-TR" sz="2200"/>
              <a:t> </a:t>
            </a:r>
            <a:r>
              <a:rPr lang="tr-TR" sz="2200" err="1"/>
              <a:t>write</a:t>
            </a:r>
            <a:r>
              <a:rPr lang="tr-TR" sz="2200"/>
              <a:t> </a:t>
            </a:r>
            <a:r>
              <a:rPr lang="tr-TR" sz="2200" err="1"/>
              <a:t>each</a:t>
            </a:r>
            <a:r>
              <a:rPr lang="tr-TR" sz="2200"/>
              <a:t> </a:t>
            </a:r>
            <a:r>
              <a:rPr lang="tr-TR" sz="2200" err="1"/>
              <a:t>word</a:t>
            </a:r>
            <a:r>
              <a:rPr lang="tr-TR" sz="2200"/>
              <a:t> </a:t>
            </a:r>
            <a:r>
              <a:rPr lang="tr-TR" sz="2200" err="1"/>
              <a:t>becomes</a:t>
            </a:r>
            <a:r>
              <a:rPr lang="tr-TR" sz="2200"/>
              <a:t> </a:t>
            </a:r>
            <a:r>
              <a:rPr lang="tr-TR" sz="2200" err="1"/>
              <a:t>successful</a:t>
            </a:r>
            <a:r>
              <a:rPr lang="tr-TR" sz="2200"/>
              <a:t> </a:t>
            </a:r>
            <a:r>
              <a:rPr lang="tr-TR" sz="2200" err="1"/>
              <a:t>for</a:t>
            </a:r>
            <a:r>
              <a:rPr lang="tr-TR" sz="2200"/>
              <a:t> </a:t>
            </a:r>
            <a:r>
              <a:rPr lang="tr-TR" sz="2200" err="1"/>
              <a:t>that</a:t>
            </a:r>
            <a:r>
              <a:rPr lang="tr-TR" sz="2200"/>
              <a:t> </a:t>
            </a:r>
            <a:r>
              <a:rPr lang="tr-TR" sz="2200" err="1"/>
              <a:t>round</a:t>
            </a:r>
            <a:r>
              <a:rPr lang="tr-TR" sz="2200"/>
              <a:t>. </a:t>
            </a:r>
            <a:r>
              <a:rPr lang="tr-TR" sz="2200" err="1"/>
              <a:t>Players</a:t>
            </a:r>
            <a:r>
              <a:rPr lang="tr-TR" sz="2200"/>
              <a:t> </a:t>
            </a:r>
            <a:r>
              <a:rPr lang="tr-TR" sz="2200" err="1"/>
              <a:t>also</a:t>
            </a:r>
            <a:r>
              <a:rPr lang="tr-TR" sz="2200"/>
              <a:t> </a:t>
            </a:r>
            <a:r>
              <a:rPr lang="tr-TR" sz="2200" err="1"/>
              <a:t>get</a:t>
            </a:r>
            <a:r>
              <a:rPr lang="tr-TR" sz="2200"/>
              <a:t> </a:t>
            </a:r>
            <a:r>
              <a:rPr lang="tr-TR" sz="2200" err="1"/>
              <a:t>points</a:t>
            </a:r>
            <a:r>
              <a:rPr lang="tr-TR" sz="2200"/>
              <a:t> </a:t>
            </a:r>
            <a:r>
              <a:rPr lang="tr-TR" sz="2200" err="1"/>
              <a:t>every</a:t>
            </a:r>
            <a:r>
              <a:rPr lang="tr-TR" sz="2200"/>
              <a:t> </a:t>
            </a:r>
            <a:r>
              <a:rPr lang="tr-TR" sz="2200" err="1"/>
              <a:t>round</a:t>
            </a:r>
            <a:r>
              <a:rPr lang="tr-TR" sz="2200"/>
              <a:t> </a:t>
            </a:r>
            <a:r>
              <a:rPr lang="tr-TR" sz="2200" err="1"/>
              <a:t>proportional</a:t>
            </a:r>
            <a:r>
              <a:rPr lang="tr-TR" sz="2200"/>
              <a:t> </a:t>
            </a:r>
            <a:r>
              <a:rPr lang="tr-TR" sz="2200" err="1"/>
              <a:t>to</a:t>
            </a:r>
            <a:r>
              <a:rPr lang="tr-TR" sz="2200"/>
              <a:t> time </a:t>
            </a:r>
            <a:r>
              <a:rPr lang="tr-TR" sz="2200" err="1"/>
              <a:t>left</a:t>
            </a:r>
            <a:r>
              <a:rPr lang="tr-TR" sz="2200"/>
              <a:t> </a:t>
            </a:r>
            <a:r>
              <a:rPr lang="tr-TR" sz="2200" err="1"/>
              <a:t>when</a:t>
            </a:r>
            <a:r>
              <a:rPr lang="tr-TR" sz="2200"/>
              <a:t> they </a:t>
            </a:r>
            <a:r>
              <a:rPr lang="tr-TR" sz="2200" err="1"/>
              <a:t>successfully</a:t>
            </a:r>
            <a:r>
              <a:rPr lang="tr-TR" sz="2200"/>
              <a:t> </a:t>
            </a:r>
            <a:r>
              <a:rPr lang="tr-TR" sz="2200" err="1"/>
              <a:t>write</a:t>
            </a:r>
            <a:r>
              <a:rPr lang="tr-TR" sz="2200"/>
              <a:t> a </a:t>
            </a:r>
            <a:r>
              <a:rPr lang="tr-TR" sz="2200" err="1"/>
              <a:t>word</a:t>
            </a:r>
            <a:r>
              <a:rPr lang="tr-TR" sz="2200"/>
              <a:t>.</a:t>
            </a:r>
          </a:p>
          <a:p>
            <a:r>
              <a:rPr lang="tr-TR" sz="2200" err="1"/>
              <a:t>Every</a:t>
            </a:r>
            <a:r>
              <a:rPr lang="tr-TR" sz="2200"/>
              <a:t> </a:t>
            </a:r>
            <a:r>
              <a:rPr lang="tr-TR" sz="2200" err="1"/>
              <a:t>three</a:t>
            </a:r>
            <a:r>
              <a:rPr lang="tr-TR" sz="2200"/>
              <a:t> </a:t>
            </a:r>
            <a:r>
              <a:rPr lang="tr-TR" sz="2200" err="1"/>
              <a:t>rounds</a:t>
            </a:r>
            <a:r>
              <a:rPr lang="tr-TR" sz="2200"/>
              <a:t>, </a:t>
            </a:r>
            <a:r>
              <a:rPr lang="tr-TR" sz="2200" err="1"/>
              <a:t>difficult</a:t>
            </a:r>
            <a:r>
              <a:rPr lang="tr-TR" sz="2200"/>
              <a:t> </a:t>
            </a:r>
            <a:r>
              <a:rPr lang="tr-TR" sz="2200" err="1"/>
              <a:t>increases</a:t>
            </a:r>
            <a:r>
              <a:rPr lang="tr-TR" sz="2200"/>
              <a:t> (</a:t>
            </a:r>
            <a:r>
              <a:rPr lang="tr-TR" sz="2200" err="1"/>
              <a:t>words</a:t>
            </a:r>
            <a:r>
              <a:rPr lang="tr-TR" sz="2200"/>
              <a:t> </a:t>
            </a:r>
            <a:r>
              <a:rPr lang="tr-TR" sz="2200" err="1"/>
              <a:t>become</a:t>
            </a:r>
            <a:r>
              <a:rPr lang="tr-TR" sz="2200"/>
              <a:t> </a:t>
            </a:r>
            <a:r>
              <a:rPr lang="tr-TR" sz="2200" err="1"/>
              <a:t>longer</a:t>
            </a:r>
            <a:r>
              <a:rPr lang="tr-TR" sz="2200"/>
              <a:t>).</a:t>
            </a:r>
          </a:p>
          <a:p>
            <a:r>
              <a:rPr lang="en-US" sz="2200"/>
              <a:t>2 consecutive misses </a:t>
            </a:r>
            <a:r>
              <a:rPr lang="tr-TR" sz="2200" err="1"/>
              <a:t>means</a:t>
            </a:r>
            <a:r>
              <a:rPr lang="tr-TR" sz="2200"/>
              <a:t> </a:t>
            </a:r>
            <a:r>
              <a:rPr lang="tr-TR" sz="2200" err="1"/>
              <a:t>elimination</a:t>
            </a:r>
            <a:r>
              <a:rPr lang="tr-TR" sz="2200"/>
              <a:t>.</a:t>
            </a:r>
            <a:endParaRPr lang="en-US" sz="2200"/>
          </a:p>
        </p:txBody>
      </p:sp>
    </p:spTree>
    <p:extLst>
      <p:ext uri="{BB962C8B-B14F-4D97-AF65-F5344CB8AC3E}">
        <p14:creationId xmlns:p14="http://schemas.microsoft.com/office/powerpoint/2010/main" val="19689071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DA08D8-26D0-70E8-BF04-B733507F08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sz="40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5" name="Picture 14" descr="A screen shot of a device&#10;&#10;AI-generated content may be incorrect.">
            <a:extLst>
              <a:ext uri="{FF2B5EF4-FFF2-40B4-BE49-F238E27FC236}">
                <a16:creationId xmlns:a16="http://schemas.microsoft.com/office/drawing/2014/main" id="{CD7F18A9-3C75-245B-4696-732F673108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3840" y="-428"/>
            <a:ext cx="3164458" cy="6858000"/>
          </a:xfrm>
          <a:prstGeom prst="rect">
            <a:avLst/>
          </a:prstGeom>
        </p:spPr>
      </p:pic>
      <p:pic>
        <p:nvPicPr>
          <p:cNvPr id="21" name="Content Placeholder 20" descr="A screenshot of a device&#10;&#10;AI-generated content may be incorrect.">
            <a:extLst>
              <a:ext uri="{FF2B5EF4-FFF2-40B4-BE49-F238E27FC236}">
                <a16:creationId xmlns:a16="http://schemas.microsoft.com/office/drawing/2014/main" id="{056EC2F8-54F6-12E6-83D6-A8BFCE9F93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4709" y="0"/>
            <a:ext cx="3164458" cy="6858003"/>
          </a:xfrm>
        </p:spPr>
      </p:pic>
    </p:spTree>
    <p:extLst>
      <p:ext uri="{BB962C8B-B14F-4D97-AF65-F5344CB8AC3E}">
        <p14:creationId xmlns:p14="http://schemas.microsoft.com/office/powerpoint/2010/main" val="11470372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794AAA-B577-997F-7B9C-E0611687A7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pPr marL="0" indent="0">
              <a:buNone/>
            </a:pPr>
            <a:r>
              <a:rPr lang="tr-TR" dirty="0"/>
              <a:t>                                        </a:t>
            </a:r>
            <a:r>
              <a:rPr lang="tr-TR" dirty="0" err="1"/>
              <a:t>Race</a:t>
            </a:r>
            <a:r>
              <a:rPr lang="tr-TR" dirty="0"/>
              <a:t> </a:t>
            </a:r>
            <a:r>
              <a:rPr lang="tr-TR" dirty="0" err="1"/>
              <a:t>Condition</a:t>
            </a:r>
            <a:r>
              <a:rPr lang="tr-TR" dirty="0"/>
              <a:t> – Word </a:t>
            </a:r>
            <a:r>
              <a:rPr lang="tr-TR" dirty="0" err="1"/>
              <a:t>Claiming</a:t>
            </a:r>
            <a:endParaRPr lang="tr-TR" dirty="0"/>
          </a:p>
          <a:p>
            <a:r>
              <a:rPr lang="en-US" sz="2000" b="1" dirty="0"/>
              <a:t>The Scenario:</a:t>
            </a:r>
            <a:endParaRPr lang="en-US" sz="2000" dirty="0"/>
          </a:p>
          <a:p>
            <a:r>
              <a:rPr lang="en-US" sz="2000" dirty="0"/>
              <a:t>3 players are in a round</a:t>
            </a:r>
          </a:p>
          <a:p>
            <a:r>
              <a:rPr lang="en-US" sz="2000" dirty="0"/>
              <a:t>2 words are available: "hello", "world"</a:t>
            </a:r>
          </a:p>
          <a:p>
            <a:r>
              <a:rPr lang="en-US" sz="2000" dirty="0"/>
              <a:t>Player A and Player B both type "hello«</a:t>
            </a:r>
            <a:endParaRPr lang="tr-TR" sz="2000" dirty="0"/>
          </a:p>
          <a:p>
            <a:pPr marL="0" indent="0">
              <a:buNone/>
            </a:pPr>
            <a:r>
              <a:rPr lang="en-US" sz="2000" dirty="0"/>
              <a:t> at nearly the same time</a:t>
            </a:r>
            <a:r>
              <a:rPr lang="tr-TR" sz="2000" dirty="0"/>
              <a:t>.</a:t>
            </a:r>
            <a:endParaRPr lang="en-US" sz="2000" dirty="0"/>
          </a:p>
          <a:p>
            <a:r>
              <a:rPr lang="en-US" sz="2000" b="1" dirty="0"/>
              <a:t>Who gets the word?</a:t>
            </a:r>
            <a:endParaRPr lang="en-US" sz="2000" dirty="0"/>
          </a:p>
          <a:p>
            <a:endParaRPr lang="en-US" dirty="0"/>
          </a:p>
        </p:txBody>
      </p:sp>
      <p:pic>
        <p:nvPicPr>
          <p:cNvPr id="7" name="Picture 6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87FC392D-90E7-D1F7-6B93-BA3A74FA05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6583" y="636506"/>
            <a:ext cx="5452087" cy="5446166"/>
          </a:xfrm>
          <a:prstGeom prst="rect">
            <a:avLst/>
          </a:prstGeom>
        </p:spPr>
      </p:pic>
      <p:pic>
        <p:nvPicPr>
          <p:cNvPr id="9" name="Picture 8" descr="A diagram of a computer program&#10;&#10;AI-generated content may be incorrect.">
            <a:extLst>
              <a:ext uri="{FF2B5EF4-FFF2-40B4-BE49-F238E27FC236}">
                <a16:creationId xmlns:a16="http://schemas.microsoft.com/office/drawing/2014/main" id="{42B8ACFA-A349-CC44-69CF-66D21875C8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601" y="2882189"/>
            <a:ext cx="5819652" cy="265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196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5A1ED1-7864-CD50-A464-EFA04B8CD9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" y="65837"/>
            <a:ext cx="12055449" cy="6708038"/>
          </a:xfrm>
        </p:spPr>
        <p:txBody>
          <a:bodyPr/>
          <a:lstStyle/>
          <a:p>
            <a:pPr marL="0" indent="0">
              <a:buNone/>
            </a:pPr>
            <a:r>
              <a:rPr lang="tr-TR" dirty="0"/>
              <a:t>                     </a:t>
            </a:r>
            <a:r>
              <a:rPr lang="tr-TR" dirty="0" err="1"/>
              <a:t>Race</a:t>
            </a:r>
            <a:r>
              <a:rPr lang="tr-TR" dirty="0"/>
              <a:t> </a:t>
            </a:r>
            <a:r>
              <a:rPr lang="tr-TR" dirty="0" err="1"/>
              <a:t>Condition</a:t>
            </a:r>
            <a:r>
              <a:rPr lang="tr-TR" dirty="0"/>
              <a:t> - </a:t>
            </a:r>
            <a:r>
              <a:rPr lang="en-US" dirty="0"/>
              <a:t>Player Join/Leave Operations</a:t>
            </a:r>
            <a:endParaRPr lang="tr-TR" dirty="0"/>
          </a:p>
          <a:p>
            <a:r>
              <a:rPr lang="en-US" dirty="0"/>
              <a:t>Lobby has 7/8 players</a:t>
            </a:r>
            <a:r>
              <a:rPr lang="tr-TR" dirty="0"/>
              <a:t>,</a:t>
            </a:r>
            <a:r>
              <a:rPr lang="en-US" dirty="0"/>
              <a:t>1 slot remaining</a:t>
            </a:r>
            <a:r>
              <a:rPr lang="tr-TR" dirty="0"/>
              <a:t>,</a:t>
            </a:r>
            <a:endParaRPr lang="en-US" dirty="0"/>
          </a:p>
          <a:p>
            <a:r>
              <a:rPr lang="en-US" dirty="0"/>
              <a:t>Player A and Player B both click "Join" simultaneously</a:t>
            </a:r>
          </a:p>
          <a:p>
            <a:endParaRPr lang="tr-TR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 descr="A computer screen shot of a program code&#10;&#10;AI-generated content may be incorrect.">
            <a:extLst>
              <a:ext uri="{FF2B5EF4-FFF2-40B4-BE49-F238E27FC236}">
                <a16:creationId xmlns:a16="http://schemas.microsoft.com/office/drawing/2014/main" id="{CBB76B57-0AC0-3950-2ECE-0F4ED2D69E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2287" y="1660551"/>
            <a:ext cx="6967954" cy="4844606"/>
          </a:xfrm>
          <a:prstGeom prst="rect">
            <a:avLst/>
          </a:prstGeom>
        </p:spPr>
      </p:pic>
      <p:pic>
        <p:nvPicPr>
          <p:cNvPr id="7" name="Picture 6" descr="A diagram of a diagram&#10;&#10;AI-generated content may be incorrect.">
            <a:extLst>
              <a:ext uri="{FF2B5EF4-FFF2-40B4-BE49-F238E27FC236}">
                <a16:creationId xmlns:a16="http://schemas.microsoft.com/office/drawing/2014/main" id="{B197CB42-20F8-985B-D447-0E0385EB28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969" y="1938529"/>
            <a:ext cx="4631388" cy="3410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9498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F052FD-A776-7724-3A7D-385E2AA15F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4358"/>
            <a:ext cx="10515600" cy="6627572"/>
          </a:xfrm>
        </p:spPr>
        <p:txBody>
          <a:bodyPr/>
          <a:lstStyle/>
          <a:p>
            <a:r>
              <a:rPr lang="tr-TR" dirty="0" err="1"/>
              <a:t>Protecting</a:t>
            </a:r>
            <a:r>
              <a:rPr lang="tr-TR" dirty="0"/>
              <a:t> </a:t>
            </a:r>
            <a:r>
              <a:rPr lang="tr-TR" dirty="0" err="1"/>
              <a:t>Shared</a:t>
            </a:r>
            <a:r>
              <a:rPr lang="tr-TR" dirty="0"/>
              <a:t> </a:t>
            </a:r>
            <a:r>
              <a:rPr lang="tr-TR" dirty="0" err="1"/>
              <a:t>Resources</a:t>
            </a:r>
            <a:br>
              <a:rPr lang="tr-TR" dirty="0"/>
            </a:br>
            <a:endParaRPr lang="tr-TR" dirty="0"/>
          </a:p>
          <a:p>
            <a:endParaRPr lang="en-US" dirty="0"/>
          </a:p>
        </p:txBody>
      </p:sp>
      <p:pic>
        <p:nvPicPr>
          <p:cNvPr id="5" name="Picture 4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55537888-F43B-33DE-ABB4-C05B16A079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701" y="897648"/>
            <a:ext cx="6825522" cy="5609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3810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186602-A017-AF2B-102C-CCBC43894E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304" y="0"/>
            <a:ext cx="11960352" cy="6759245"/>
          </a:xfrm>
        </p:spPr>
        <p:txBody>
          <a:bodyPr/>
          <a:lstStyle/>
          <a:p>
            <a:r>
              <a:rPr lang="tr-TR" dirty="0"/>
              <a:t>Ready Player </a:t>
            </a:r>
            <a:r>
              <a:rPr lang="tr-TR" dirty="0" err="1"/>
              <a:t>Tracking</a:t>
            </a:r>
            <a:br>
              <a:rPr lang="tr-TR" dirty="0"/>
            </a:br>
            <a:br>
              <a:rPr lang="tr-TR" dirty="0"/>
            </a:br>
            <a:endParaRPr lang="en-US" dirty="0"/>
          </a:p>
        </p:txBody>
      </p:sp>
      <p:pic>
        <p:nvPicPr>
          <p:cNvPr id="5" name="Picture 4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135774C0-9ED0-36CE-F68E-C84D357E18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410" y="760781"/>
            <a:ext cx="7643406" cy="5724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1793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C78672-12A5-B6C3-3354-1DD7CF5012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521" y="80468"/>
            <a:ext cx="12004243" cy="6777532"/>
          </a:xfrm>
        </p:spPr>
        <p:txBody>
          <a:bodyPr/>
          <a:lstStyle/>
          <a:p>
            <a:pPr marL="0" indent="0">
              <a:buNone/>
            </a:pPr>
            <a:r>
              <a:rPr lang="tr-TR" dirty="0"/>
              <a:t>     </a:t>
            </a:r>
            <a:r>
              <a:rPr lang="tr-TR" dirty="0" err="1"/>
              <a:t>Race</a:t>
            </a:r>
            <a:r>
              <a:rPr lang="tr-TR" dirty="0"/>
              <a:t> </a:t>
            </a:r>
            <a:r>
              <a:rPr lang="tr-TR" dirty="0" err="1"/>
              <a:t>Condition</a:t>
            </a:r>
            <a:r>
              <a:rPr lang="tr-TR" dirty="0"/>
              <a:t> – Server </a:t>
            </a:r>
            <a:r>
              <a:rPr lang="tr-TR" dirty="0" err="1"/>
              <a:t>concurrently</a:t>
            </a:r>
            <a:r>
              <a:rPr lang="tr-TR" dirty="0"/>
              <a:t> </a:t>
            </a:r>
            <a:r>
              <a:rPr lang="tr-TR" dirty="0" err="1"/>
              <a:t>sending</a:t>
            </a:r>
            <a:r>
              <a:rPr lang="tr-TR" dirty="0"/>
              <a:t> </a:t>
            </a:r>
            <a:r>
              <a:rPr lang="tr-TR" dirty="0" err="1"/>
              <a:t>messages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clients</a:t>
            </a:r>
            <a:endParaRPr lang="tr-TR" dirty="0"/>
          </a:p>
          <a:p>
            <a:r>
              <a:rPr lang="en-US" sz="2000" dirty="0" err="1"/>
              <a:t>GameThread</a:t>
            </a:r>
            <a:r>
              <a:rPr lang="en-US" sz="2000" dirty="0"/>
              <a:t> wants to broadcast "NEW_WORD" to all players</a:t>
            </a:r>
          </a:p>
          <a:p>
            <a:r>
              <a:rPr lang="en-US" sz="2000" dirty="0"/>
              <a:t>Simultaneously, a player disconnects and is removed from the list</a:t>
            </a:r>
            <a:endParaRPr lang="tr-TR" sz="2000" dirty="0"/>
          </a:p>
          <a:p>
            <a:endParaRPr lang="tr-TR" sz="2000" dirty="0"/>
          </a:p>
          <a:p>
            <a:endParaRPr lang="tr-TR" sz="2000" dirty="0"/>
          </a:p>
          <a:p>
            <a:endParaRPr lang="tr-TR" sz="2000" dirty="0"/>
          </a:p>
          <a:p>
            <a:endParaRPr lang="tr-TR" sz="2000" dirty="0"/>
          </a:p>
          <a:p>
            <a:endParaRPr lang="tr-TR" sz="2000" dirty="0"/>
          </a:p>
          <a:p>
            <a:endParaRPr lang="tr-TR" sz="2000" dirty="0"/>
          </a:p>
          <a:p>
            <a:endParaRPr lang="tr-TR" sz="2000" dirty="0"/>
          </a:p>
          <a:p>
            <a:endParaRPr lang="tr-TR" sz="2000" dirty="0"/>
          </a:p>
          <a:p>
            <a:endParaRPr lang="tr-TR" sz="2000" dirty="0"/>
          </a:p>
          <a:p>
            <a:endParaRPr lang="tr-TR" sz="2000" dirty="0"/>
          </a:p>
          <a:p>
            <a:endParaRPr lang="tr-TR" sz="2000" dirty="0"/>
          </a:p>
          <a:p>
            <a:endParaRPr lang="tr-TR" sz="2000" dirty="0"/>
          </a:p>
          <a:p>
            <a:r>
              <a:rPr lang="en-US" sz="2000" b="1" dirty="0"/>
              <a:t>Rule:</a:t>
            </a:r>
            <a:r>
              <a:rPr lang="en-US" sz="2000" dirty="0"/>
              <a:t> Minimize time spent holding locks. Never do I/O while holding a lock.</a:t>
            </a:r>
          </a:p>
          <a:p>
            <a:endParaRPr lang="en-US" dirty="0"/>
          </a:p>
        </p:txBody>
      </p:sp>
      <p:pic>
        <p:nvPicPr>
          <p:cNvPr id="5" name="Picture 4" descr="A computer screen with white and green text&#10;&#10;AI-generated content may be incorrect.">
            <a:extLst>
              <a:ext uri="{FF2B5EF4-FFF2-40B4-BE49-F238E27FC236}">
                <a16:creationId xmlns:a16="http://schemas.microsoft.com/office/drawing/2014/main" id="{332118DD-0662-5D45-B204-CC45EE72DD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4732" y="1483691"/>
            <a:ext cx="7362832" cy="4435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1984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A321D8-1734-FFD3-59B1-41331A4A6E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384342-7CCA-B55D-02BB-01D23AAD4C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317" y="108284"/>
            <a:ext cx="11959388" cy="6629400"/>
          </a:xfrm>
        </p:spPr>
        <p:txBody>
          <a:bodyPr>
            <a:normAutofit/>
          </a:bodyPr>
          <a:lstStyle/>
          <a:p>
            <a:r>
              <a:rPr lang="tr-TR" sz="2400" dirty="0" err="1"/>
              <a:t>Output</a:t>
            </a:r>
            <a:r>
              <a:rPr lang="tr-TR" sz="2400" dirty="0"/>
              <a:t> </a:t>
            </a:r>
            <a:r>
              <a:rPr lang="tr-TR" sz="2400" dirty="0" err="1"/>
              <a:t>Stream</a:t>
            </a:r>
            <a:r>
              <a:rPr lang="tr-TR" sz="2400" dirty="0"/>
              <a:t>: Multiple </a:t>
            </a:r>
            <a:r>
              <a:rPr lang="tr-TR" sz="2400" dirty="0" err="1"/>
              <a:t>threads</a:t>
            </a:r>
            <a:r>
              <a:rPr lang="tr-TR" sz="2400" dirty="0"/>
              <a:t> </a:t>
            </a:r>
            <a:r>
              <a:rPr lang="tr-TR" sz="2400" dirty="0" err="1"/>
              <a:t>trying</a:t>
            </a:r>
            <a:r>
              <a:rPr lang="tr-TR" sz="2400" dirty="0"/>
              <a:t> </a:t>
            </a:r>
            <a:r>
              <a:rPr lang="tr-TR" sz="2400" dirty="0" err="1"/>
              <a:t>to</a:t>
            </a:r>
            <a:r>
              <a:rPr lang="tr-TR" sz="2400" dirty="0"/>
              <a:t> </a:t>
            </a:r>
            <a:r>
              <a:rPr lang="tr-TR" sz="2400" dirty="0" err="1"/>
              <a:t>write</a:t>
            </a:r>
            <a:r>
              <a:rPr lang="tr-TR" sz="2400" dirty="0"/>
              <a:t> </a:t>
            </a:r>
            <a:r>
              <a:rPr lang="tr-TR" sz="2400" dirty="0" err="1"/>
              <a:t>to</a:t>
            </a:r>
            <a:r>
              <a:rPr lang="tr-TR" sz="2400" dirty="0"/>
              <a:t> </a:t>
            </a:r>
            <a:r>
              <a:rPr lang="tr-TR" sz="2400" dirty="0" err="1"/>
              <a:t>same</a:t>
            </a:r>
            <a:r>
              <a:rPr lang="tr-TR" sz="2400" dirty="0"/>
              <a:t> </a:t>
            </a:r>
            <a:r>
              <a:rPr lang="tr-TR" sz="2400" dirty="0" err="1"/>
              <a:t>socket</a:t>
            </a:r>
            <a:r>
              <a:rPr lang="tr-TR" sz="2400" dirty="0"/>
              <a:t> </a:t>
            </a:r>
            <a:r>
              <a:rPr lang="tr-TR" sz="2400" dirty="0" err="1"/>
              <a:t>simultaneously</a:t>
            </a:r>
            <a:r>
              <a:rPr lang="tr-TR" sz="2400" dirty="0"/>
              <a:t>.</a:t>
            </a:r>
          </a:p>
          <a:p>
            <a:endParaRPr lang="en-US" sz="2400" dirty="0"/>
          </a:p>
        </p:txBody>
      </p:sp>
      <p:pic>
        <p:nvPicPr>
          <p:cNvPr id="4" name="Picture 3" descr="A computer screen with text&#10;&#10;AI-generated content may be incorrect.">
            <a:extLst>
              <a:ext uri="{FF2B5EF4-FFF2-40B4-BE49-F238E27FC236}">
                <a16:creationId xmlns:a16="http://schemas.microsoft.com/office/drawing/2014/main" id="{CBE9107E-232A-8E48-ADFC-D3A3BAC085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273" y="513133"/>
            <a:ext cx="7617964" cy="3581900"/>
          </a:xfrm>
          <a:prstGeom prst="rect">
            <a:avLst/>
          </a:prstGeom>
        </p:spPr>
      </p:pic>
      <p:pic>
        <p:nvPicPr>
          <p:cNvPr id="6" name="Picture 5" descr="A diagram of a flowchart&#10;&#10;AI-generated content may be incorrect.">
            <a:extLst>
              <a:ext uri="{FF2B5EF4-FFF2-40B4-BE49-F238E27FC236}">
                <a16:creationId xmlns:a16="http://schemas.microsoft.com/office/drawing/2014/main" id="{9D9A90B2-B85F-487F-D657-2172AE10B0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1567" y="3043122"/>
            <a:ext cx="5187333" cy="3135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7591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240</TotalTime>
  <Words>313</Words>
  <Application>Microsoft Office PowerPoint</Application>
  <PresentationFormat>Widescreen</PresentationFormat>
  <Paragraphs>49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Aptos</vt:lpstr>
      <vt:lpstr>Aptos Display</vt:lpstr>
      <vt:lpstr>Arial</vt:lpstr>
      <vt:lpstr>Office Theme</vt:lpstr>
      <vt:lpstr>CMPE436-Project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Ahmet Okta</dc:creator>
  <cp:lastModifiedBy>Ahmet Okta</cp:lastModifiedBy>
  <cp:revision>3</cp:revision>
  <dcterms:created xsi:type="dcterms:W3CDTF">2025-12-10T19:02:18Z</dcterms:created>
  <dcterms:modified xsi:type="dcterms:W3CDTF">2025-12-14T19:21:29Z</dcterms:modified>
</cp:coreProperties>
</file>